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61" r:id="rId2"/>
    <p:sldId id="262" r:id="rId3"/>
    <p:sldId id="263" r:id="rId4"/>
    <p:sldId id="266" r:id="rId5"/>
    <p:sldId id="265" r:id="rId6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9B"/>
    <a:srgbClr val="DD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24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23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9567008-88FB-6A02-651D-6EE2494563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EFB64-B0D0-1C15-4557-FBCB5EC144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3" y="1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BA9B47E-12B1-4448-8CE5-58A83CC63BE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2B773C-54FF-B51A-1BB7-4C287E482F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665D6E-D4F5-B824-B37D-7A8B67CB6F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9DE5979-3B33-4164-B783-C1B2A0FFC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31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77919-CF10-4D26-342E-3F8BA7D7B6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D6A8B3-CC81-1EC4-F0DC-AC43A5590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90324-82A8-E6D0-002F-D7CE9956E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FCFA9-5780-82A0-EE1E-6E5562060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AAAF9-221B-9C4D-6A09-5EA195274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57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E799E-33B7-A341-216B-426C697F8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097F03-8989-54F6-9F20-2515F60F60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1A6CA-7502-BF20-593B-2F05D8AF9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2BD30-9594-A19F-FF1F-218D9EB64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508F3-6B24-EF8E-725D-50E1030A8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38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1DE32B-BBE4-3B57-E05D-DBD6081C2C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34171C-C264-7251-586D-BB6B44516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DB525-F558-1356-CDB3-C0EC6B9C5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309A3-A0C8-2079-E415-EB70B1CD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79E08-05B2-36A6-E9D2-B82EF2C31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77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1616-A3CB-22DF-186E-EDD44A8E2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81948-3A9D-242C-B012-DC772AC1D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0B29C-4C46-E122-2B4E-B96B4F82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A95C3-BB85-1931-C399-3B89136C1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00019-2154-BC32-A039-3995D1519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5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DBC89-96C3-967D-4A83-4C4E43068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8C69-A2C6-4CDB-27A0-44FB0A574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DA090-6548-6447-2AFD-526105B4C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04D91-BFEC-3462-E1E4-FB94410F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B23E2-094A-6182-748F-2DD6CDDE7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61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594A5-0B09-2830-99D6-F905D5122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DA95B-F5D3-20C8-D4EB-35FF61644C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93C6A7-E773-8802-F4A8-F6458AF8B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100BFF-D15E-4F82-8ED3-6043935D4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7FA4D6-F862-0281-E1B2-B96B6DC09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B7E4F-71AE-8BAC-EF11-F219CD950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6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5B411-1ACE-59ED-B4FF-FFA393518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D6599D-49DF-3C19-81A1-6DB79A3FD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9CE037-CB00-041F-5402-809F6DBA9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E35274-627B-3002-280C-E89C595219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50E0E4-6F02-662E-51D6-062477F9A5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820791-F87B-F9EC-AFFD-395BB7AD4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3F33A8-636E-9849-DF5F-4D13105E6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E7AF70-3871-7FFE-4709-44635C807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58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402D9-A954-FC28-705C-6359C16C6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63AB4C-CA31-5AC4-78A4-BA8D0A74F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149D62-34D3-E897-2732-67C407546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74D676-45C5-5572-CEDC-3550B11A1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18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5B34DF-68AB-C5B9-6532-0A938C38B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E05238-A0CD-1F16-51A8-1F0F87D77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D9AEF-31D7-A9B4-EA41-8C6EEF63F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9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76285-79EB-4126-BE9F-E9CDD4AA9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F3CF5-61C7-9F49-F3D7-605247048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75B5D7-72E2-A1D4-5665-38F02F2BBB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8BC36D-EF29-0984-F116-D096385B8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BD53A2-6399-1EB0-5F23-B2C0B9C60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C3BB61-4373-0C6D-308A-BF28CA1DB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72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9D3A4-4886-F30B-A4DF-2A6CF59AC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35518-603C-1EFC-71C8-486B6A8B4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44F499-AFDE-B770-EBD6-9A6A7B045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0482F-A9DA-2162-8593-206A0BFC9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4CEEC-750A-8386-426D-331185C22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C8520D-FB58-372D-BF49-E818A782F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09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81896B-1126-06D4-D44B-6F22660BA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8A7EB-26E9-A1AF-3EBD-F7872A58E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9BD2B-79A7-30A9-9288-5F89D50B67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BC1A3-6835-980B-A13C-40594F480A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BBE-B521-4F3B-AC30-D65FB94F5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78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hyperlink" Target="https://data0.adilas.biz/lite/images/adilas_web_site_images.jpg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hyperlink" Target="https://data0.adilas.biz/lite/images/top_problems_businesses_face.jpg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hyperlink" Target="https://data0.adilas.biz/lite/images/the_mash_up_transformation.jpg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hyperlink" Target="https://data0.adilas.biz/lite/images/stable_foundation_steady_growth_desired_outcomes.jpg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hyperlink" Target="https://data0.adilas.biz/lite/images/the_hidden_architecture.jpg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9C961-D3CF-6769-DE00-AF0C117D1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992593-0DC4-2FE3-34D6-F073AFCCB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6D29EC-7A17-55D2-C126-661A00986DBE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438122D5-276D-EA5A-657A-0899EDB14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1F2317A-1741-B543-723B-8318244FFAD7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D6E4E2-01AE-86A1-F778-549EF7AF31A8}"/>
              </a:ext>
            </a:extLst>
          </p:cNvPr>
          <p:cNvSpPr txBox="1"/>
          <p:nvPr/>
        </p:nvSpPr>
        <p:spPr>
          <a:xfrm>
            <a:off x="1297421" y="606457"/>
            <a:ext cx="3494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What Do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00A271-BB20-0694-7561-2EF42F4B3073}"/>
              </a:ext>
            </a:extLst>
          </p:cNvPr>
          <p:cNvSpPr txBox="1"/>
          <p:nvPr/>
        </p:nvSpPr>
        <p:spPr>
          <a:xfrm>
            <a:off x="627961" y="2141590"/>
            <a:ext cx="3880871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Online – Web-based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Software as a Service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Operations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Accounting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Standard Package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Custom Code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Start Small </a:t>
            </a:r>
            <a:r>
              <a:rPr lang="en-US" sz="26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US" sz="2600" dirty="0">
                <a:solidFill>
                  <a:schemeClr val="bg1"/>
                </a:solidFill>
              </a:rPr>
              <a:t> Expand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Great Pricing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2753A8-1F23-6A0C-9808-DE0B2F9CF0F9}"/>
              </a:ext>
            </a:extLst>
          </p:cNvPr>
          <p:cNvSpPr txBox="1"/>
          <p:nvPr/>
        </p:nvSpPr>
        <p:spPr>
          <a:xfrm>
            <a:off x="1097274" y="1188518"/>
            <a:ext cx="4043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We Offer?</a:t>
            </a:r>
            <a:endParaRPr lang="en-US" dirty="0"/>
          </a:p>
        </p:txBody>
      </p:sp>
      <p:pic>
        <p:nvPicPr>
          <p:cNvPr id="3" name="Picture 2">
            <a:hlinkClick r:id="rId5" tooltip="View full image - Adilas Screenshots"/>
            <a:extLst>
              <a:ext uri="{FF2B5EF4-FFF2-40B4-BE49-F238E27FC236}">
                <a16:creationId xmlns:a16="http://schemas.microsoft.com/office/drawing/2014/main" id="{8EA265AA-CB08-6F48-6443-D444444A23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4" name="Picture 3">
            <a:hlinkClick r:id="rId5" tooltip="View full image - Adilas Screenshots"/>
            <a:extLst>
              <a:ext uri="{FF2B5EF4-FFF2-40B4-BE49-F238E27FC236}">
                <a16:creationId xmlns:a16="http://schemas.microsoft.com/office/drawing/2014/main" id="{B5D56A71-0E9A-C0A0-35DA-837533CAFC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31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DF42A-CFCD-09E0-DFEF-221D80EC2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967660-168B-C776-3B25-0CEB4F6A2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870841-F128-4702-2673-9D111F1DED04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222431C0-C7F9-33D8-0944-A26E857E3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857945B-37D0-0FC1-98BD-6D3BE3F8D975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CFD389-0CA0-526F-F436-34C9703226CA}"/>
              </a:ext>
            </a:extLst>
          </p:cNvPr>
          <p:cNvSpPr txBox="1"/>
          <p:nvPr/>
        </p:nvSpPr>
        <p:spPr>
          <a:xfrm>
            <a:off x="1212578" y="606457"/>
            <a:ext cx="3494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Common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8DFE92-B703-8215-2D2F-CA6853E3EE0B}"/>
              </a:ext>
            </a:extLst>
          </p:cNvPr>
          <p:cNvSpPr txBox="1"/>
          <p:nvPr/>
        </p:nvSpPr>
        <p:spPr>
          <a:xfrm>
            <a:off x="627961" y="2141590"/>
            <a:ext cx="4150816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Disconnected Systems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Data All Over The Place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Batching &amp; Time Gaps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Dead Ends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Duplicate Data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Legacy Systems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Manual Processes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Hopefully Gets United??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D57D1B-9264-EF82-A53E-59152233A835}"/>
              </a:ext>
            </a:extLst>
          </p:cNvPr>
          <p:cNvSpPr txBox="1"/>
          <p:nvPr/>
        </p:nvSpPr>
        <p:spPr>
          <a:xfrm>
            <a:off x="1219825" y="1188518"/>
            <a:ext cx="4043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Practices</a:t>
            </a:r>
            <a:endParaRPr lang="en-US" dirty="0"/>
          </a:p>
        </p:txBody>
      </p:sp>
      <p:pic>
        <p:nvPicPr>
          <p:cNvPr id="3" name="Picture 2">
            <a:hlinkClick r:id="rId5" tooltip="View full image - Top Problems - The Mash-Up Way"/>
            <a:extLst>
              <a:ext uri="{FF2B5EF4-FFF2-40B4-BE49-F238E27FC236}">
                <a16:creationId xmlns:a16="http://schemas.microsoft.com/office/drawing/2014/main" id="{431C99FC-4EC9-E240-51F3-969D6860A2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4" name="Picture 3">
            <a:hlinkClick r:id="rId5" tooltip="View full image - Top Problems - The Mash-Up Way"/>
            <a:extLst>
              <a:ext uri="{FF2B5EF4-FFF2-40B4-BE49-F238E27FC236}">
                <a16:creationId xmlns:a16="http://schemas.microsoft.com/office/drawing/2014/main" id="{C0421F2F-8BB6-BC9A-92E8-C5BD806FAC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07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8D296-00F9-C2AB-D62B-F2A0B06B4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D49498-75B0-57BB-06C9-2F8B7F3DA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A7E548-0614-7A71-82D6-D095519C55AF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327F3E5D-5CF4-DB20-E724-DC5913A62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AC5778E-1EE1-C398-27DA-DC8BAF3F3FC5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9CFAC0-6D25-C7B0-C59D-592C4EA6316C}"/>
              </a:ext>
            </a:extLst>
          </p:cNvPr>
          <p:cNvSpPr txBox="1"/>
          <p:nvPr/>
        </p:nvSpPr>
        <p:spPr>
          <a:xfrm>
            <a:off x="882640" y="606457"/>
            <a:ext cx="3572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How Adilas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C38602-E202-9B00-960C-41C16E6FE8C5}"/>
              </a:ext>
            </a:extLst>
          </p:cNvPr>
          <p:cNvSpPr txBox="1"/>
          <p:nvPr/>
        </p:nvSpPr>
        <p:spPr>
          <a:xfrm>
            <a:off x="627961" y="2141590"/>
            <a:ext cx="4113242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Kick-butt Data Engine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Interconnected Pieces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Relationships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Business Logic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Transactional Data Core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Configurable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Expandable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You Get It All!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6364E7-DDED-0CE5-E052-E11B2688F49E}"/>
              </a:ext>
            </a:extLst>
          </p:cNvPr>
          <p:cNvSpPr txBox="1"/>
          <p:nvPr/>
        </p:nvSpPr>
        <p:spPr>
          <a:xfrm>
            <a:off x="1459226" y="1188518"/>
            <a:ext cx="2282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Works!</a:t>
            </a:r>
            <a:endParaRPr lang="en-US" dirty="0"/>
          </a:p>
        </p:txBody>
      </p:sp>
      <p:pic>
        <p:nvPicPr>
          <p:cNvPr id="8" name="Picture 7">
            <a:hlinkClick r:id="rId5" tooltip="View full image - The Systemized Way"/>
            <a:extLst>
              <a:ext uri="{FF2B5EF4-FFF2-40B4-BE49-F238E27FC236}">
                <a16:creationId xmlns:a16="http://schemas.microsoft.com/office/drawing/2014/main" id="{F51CB28D-DC03-50DF-D630-94990E9F3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3" name="Picture 2">
            <a:hlinkClick r:id="rId5" tooltip="View full image - The Systemized Way"/>
            <a:extLst>
              <a:ext uri="{FF2B5EF4-FFF2-40B4-BE49-F238E27FC236}">
                <a16:creationId xmlns:a16="http://schemas.microsoft.com/office/drawing/2014/main" id="{E2D74679-EE2A-340F-1D13-5062EBDA9B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92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DC85F-A8CD-FD3C-2B0E-E20BD5ABF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2ADF61-FEEE-5F52-9D02-07770839A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419396-6784-C9D1-DACC-7481AE8B269F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03F54BD7-029D-C605-0FB9-064DB128E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AB8D442-417F-2B34-C8ED-9ABE5B97CE61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44205C-2EA3-FB81-754A-6BBCAD3D58AD}"/>
              </a:ext>
            </a:extLst>
          </p:cNvPr>
          <p:cNvSpPr txBox="1"/>
          <p:nvPr/>
        </p:nvSpPr>
        <p:spPr>
          <a:xfrm>
            <a:off x="1382109" y="606457"/>
            <a:ext cx="4730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Desired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976CFA-D65B-FF67-3DCB-5E384B175E5E}"/>
              </a:ext>
            </a:extLst>
          </p:cNvPr>
          <p:cNvSpPr txBox="1"/>
          <p:nvPr/>
        </p:nvSpPr>
        <p:spPr>
          <a:xfrm>
            <a:off x="627961" y="2141590"/>
            <a:ext cx="3732432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Operational Control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Customer Awareness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Financial Visibility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Process Efficiency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Business Intelligence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Strategic Insight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Accountability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Revenue Expansion</a:t>
            </a:r>
          </a:p>
          <a:p>
            <a:pPr marL="457200" indent="-457200">
              <a:buFontTx/>
              <a:buChar char="-"/>
            </a:pP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10E5DF-E0A5-8C05-D3FB-48C49B5C690B}"/>
              </a:ext>
            </a:extLst>
          </p:cNvPr>
          <p:cNvSpPr txBox="1"/>
          <p:nvPr/>
        </p:nvSpPr>
        <p:spPr>
          <a:xfrm>
            <a:off x="874760" y="1188518"/>
            <a:ext cx="3320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Outcomes</a:t>
            </a:r>
            <a:endParaRPr lang="en-US" dirty="0"/>
          </a:p>
        </p:txBody>
      </p:sp>
      <p:pic>
        <p:nvPicPr>
          <p:cNvPr id="8" name="Picture 7">
            <a:hlinkClick r:id="rId5" tooltip="View full image - Stable Foundation"/>
            <a:extLst>
              <a:ext uri="{FF2B5EF4-FFF2-40B4-BE49-F238E27FC236}">
                <a16:creationId xmlns:a16="http://schemas.microsoft.com/office/drawing/2014/main" id="{5D0B06B5-07E8-6BEF-4FB9-DB7163E112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3" name="Picture 2">
            <a:hlinkClick r:id="rId5" tooltip="View full image - Stable Foundation"/>
            <a:extLst>
              <a:ext uri="{FF2B5EF4-FFF2-40B4-BE49-F238E27FC236}">
                <a16:creationId xmlns:a16="http://schemas.microsoft.com/office/drawing/2014/main" id="{9B15543E-7F35-F7E3-F2A5-7EEC6A3B7C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2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F4300-B0F8-39CE-9F96-E40E7C7A1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662A7A-7A9B-5613-096B-EA5E6CED2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99DD39C-0485-3323-CF7A-4306B94DCE40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DDD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3703BC3E-0690-E99F-1018-6522BF181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4981948-B637-0F72-9E27-70949404EA39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F4EAB2-7F96-BC99-910B-1D4F012F484A}"/>
              </a:ext>
            </a:extLst>
          </p:cNvPr>
          <p:cNvSpPr txBox="1"/>
          <p:nvPr/>
        </p:nvSpPr>
        <p:spPr>
          <a:xfrm>
            <a:off x="788218" y="606457"/>
            <a:ext cx="4730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Concepts &amp;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E7D641-8863-8FB5-8716-5871078A1BE1}"/>
              </a:ext>
            </a:extLst>
          </p:cNvPr>
          <p:cNvSpPr txBox="1"/>
          <p:nvPr/>
        </p:nvSpPr>
        <p:spPr>
          <a:xfrm>
            <a:off x="627961" y="2141590"/>
            <a:ext cx="395666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Industry Recipe Maps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 Players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Mix Functions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Apply Concepts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Create Results</a:t>
            </a:r>
          </a:p>
          <a:p>
            <a:pPr marL="457200" lvl="0" indent="-457200">
              <a:buFontTx/>
              <a:buChar char="-"/>
              <a:defRPr/>
            </a:pPr>
            <a:r>
              <a:rPr lang="en-US" sz="2600" dirty="0">
                <a:solidFill>
                  <a:prstClr val="white"/>
                </a:solidFill>
              </a:rPr>
              <a:t>To get results, you have</a:t>
            </a:r>
          </a:p>
          <a:p>
            <a:pPr lvl="0">
              <a:defRPr/>
            </a:pPr>
            <a:r>
              <a:rPr lang="en-US" sz="2600" dirty="0">
                <a:solidFill>
                  <a:prstClr val="white"/>
                </a:solidFill>
              </a:rPr>
              <a:t>	to start mixing.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600" dirty="0">
                <a:solidFill>
                  <a:prstClr val="white"/>
                </a:solidFill>
                <a:latin typeface="Aptos" panose="02110004020202020204"/>
              </a:rPr>
              <a:t>Visit www.adilas.biz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ACA990-CA6A-C06E-919C-7004D972BD9D}"/>
              </a:ext>
            </a:extLst>
          </p:cNvPr>
          <p:cNvSpPr txBox="1"/>
          <p:nvPr/>
        </p:nvSpPr>
        <p:spPr>
          <a:xfrm>
            <a:off x="1393237" y="1188518"/>
            <a:ext cx="2632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Recipes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hlinkClick r:id="rId5" tooltip="View full image - Hidden Architecture - Secret Sauce"/>
            <a:extLst>
              <a:ext uri="{FF2B5EF4-FFF2-40B4-BE49-F238E27FC236}">
                <a16:creationId xmlns:a16="http://schemas.microsoft.com/office/drawing/2014/main" id="{A85CFECE-B3EE-3A1A-C3EF-0C2EAC4038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4" name="Picture 3">
            <a:hlinkClick r:id="rId5" tooltip="View full image - Hidden Architecture - Secret Sauce"/>
            <a:extLst>
              <a:ext uri="{FF2B5EF4-FFF2-40B4-BE49-F238E27FC236}">
                <a16:creationId xmlns:a16="http://schemas.microsoft.com/office/drawing/2014/main" id="{8B8E0B47-7C17-EC16-8699-00F85E32F2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46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1218</TotalTime>
  <Words>119</Words>
  <Application>Microsoft Office PowerPoint</Application>
  <PresentationFormat>Widescreen</PresentationFormat>
  <Paragraphs>50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Brandon Moore</dc:creator>
  <cp:lastModifiedBy>Brandon Moore</cp:lastModifiedBy>
  <cp:revision>48</cp:revision>
  <cp:lastPrinted>2026-08-05T18:15:52Z</cp:lastPrinted>
  <dcterms:created xsi:type="dcterms:W3CDTF">2026-06-26T19:46:18Z</dcterms:created>
  <dcterms:modified xsi:type="dcterms:W3CDTF">2026-08-06T19:40:10Z</dcterms:modified>
</cp:coreProperties>
</file>